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309" r:id="rId5"/>
    <p:sldId id="287" r:id="rId6"/>
    <p:sldId id="307" r:id="rId7"/>
    <p:sldId id="308" r:id="rId8"/>
    <p:sldId id="285" r:id="rId9"/>
    <p:sldId id="261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273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998A"/>
    <a:srgbClr val="0B2C3D"/>
    <a:srgbClr val="0A7182"/>
    <a:srgbClr val="0A9989"/>
    <a:srgbClr val="0A4B5E"/>
    <a:srgbClr val="0A9392"/>
    <a:srgbClr val="0B4A60"/>
    <a:srgbClr val="1AAF7F"/>
    <a:srgbClr val="0A4B60"/>
    <a:srgbClr val="056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9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469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3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40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97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48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21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14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46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03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08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9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75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4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2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515074" y="6175829"/>
            <a:ext cx="7477601" cy="139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ru-RU" sz="2400" b="1" dirty="0">
                <a:solidFill>
                  <a:schemeClr val="bg1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Выполнили: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Ванчукова</a:t>
            </a:r>
            <a:r>
              <a:rPr lang="en-US" sz="2400" dirty="0">
                <a:solidFill>
                  <a:schemeClr val="bg1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 Т</a:t>
            </a:r>
            <a:r>
              <a:rPr lang="ru-RU" sz="2400" dirty="0" err="1">
                <a:solidFill>
                  <a:schemeClr val="bg1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атьяна</a:t>
            </a:r>
            <a:r>
              <a:rPr lang="ru-RU" sz="2400" dirty="0">
                <a:solidFill>
                  <a:schemeClr val="bg1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 Сергеевна, группа </a:t>
            </a:r>
            <a:r>
              <a:rPr lang="en-US" sz="2400" dirty="0">
                <a:solidFill>
                  <a:schemeClr val="bg1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R3436</a:t>
            </a:r>
            <a:r>
              <a:rPr lang="ru-RU" sz="2400" dirty="0">
                <a:solidFill>
                  <a:schemeClr val="bg1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2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  <a:ea typeface="Cabin" pitchFamily="34" charset="-122"/>
              </a:rPr>
              <a:t>Королева Анастасия Егоровна</a:t>
            </a:r>
            <a:r>
              <a:rPr lang="en-US" sz="2400" dirty="0">
                <a:solidFill>
                  <a:schemeClr val="bg1"/>
                </a:solidFill>
                <a:latin typeface="Monaco" pitchFamily="2" charset="0"/>
                <a:ea typeface="Cabin" pitchFamily="34" charset="-122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Monaco" pitchFamily="2" charset="0"/>
                <a:ea typeface="Cabin" pitchFamily="34" charset="-122"/>
              </a:rPr>
              <a:t>группа </a:t>
            </a:r>
            <a:r>
              <a:rPr lang="en-US" sz="2400" dirty="0">
                <a:solidFill>
                  <a:schemeClr val="bg1"/>
                </a:solidFill>
                <a:latin typeface="Monaco" pitchFamily="2" charset="0"/>
                <a:ea typeface="Cabin" pitchFamily="34" charset="-122"/>
              </a:rPr>
              <a:t>R34351</a:t>
            </a:r>
            <a:endParaRPr lang="en-US" sz="2400" dirty="0">
              <a:solidFill>
                <a:schemeClr val="bg1"/>
              </a:solidFill>
              <a:latin typeface="Monaco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413474" y="1722173"/>
            <a:ext cx="8562379" cy="2931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ru-RU" sz="4800" b="1" dirty="0">
                <a:solidFill>
                  <a:srgbClr val="FFFFFF"/>
                </a:solidFill>
                <a:latin typeface="Monaco" pitchFamily="2" charset="0"/>
                <a:ea typeface="Tahoma" panose="020B0604030504040204" pitchFamily="34" charset="0"/>
                <a:cs typeface="Golos UI" panose="020B0704020202020204" pitchFamily="34" charset="0"/>
              </a:rPr>
              <a:t>Проектирование и создание базы данных для книжного каталога</a:t>
            </a:r>
            <a:endParaRPr lang="en-US" sz="4800" b="1" dirty="0">
              <a:latin typeface="Monaco" pitchFamily="2" charset="0"/>
              <a:ea typeface="Tahoma" panose="020B0604030504040204" pitchFamily="34" charset="0"/>
              <a:cs typeface="Golos UI" panose="020B0704020202020204" pitchFamily="34" charset="0"/>
            </a:endParaRPr>
          </a:p>
        </p:txBody>
      </p:sp>
      <p:pic>
        <p:nvPicPr>
          <p:cNvPr id="10" name="Рисунок 9" descr="Изображение выглядит как снимок экрана, Красочность, График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527B1C68-4AF6-0FBD-E638-124690E158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10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2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Вывести книги жанра</a:t>
            </a:r>
            <a:r>
              <a:rPr lang="en-US" sz="40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 "</a:t>
            </a:r>
            <a:r>
              <a:rPr lang="ru-RU" sz="40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Фэнтези</a:t>
            </a:r>
            <a:r>
              <a:rPr lang="en-US" sz="40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"</a:t>
            </a:r>
            <a:endParaRPr lang="ru-RU" sz="40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Books.name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Books.publishing_office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Books.year_publishing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Books.language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Books.annotation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Categories.name_category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Categories.name_section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Books 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Book_categories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Book_categories.id_book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Categories ON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Book_categories.id_category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Categories.id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Categories.name_section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ru-RU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Фэнтези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';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3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11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3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Подсчитать количество книг в бумажном виде</a:t>
            </a:r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</a:rPr>
              <a:t> </a:t>
            </a:r>
            <a:endParaRPr lang="ru-RU" sz="36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COUNT(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FROM Books 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Book_types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Book_types.id_book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Types ON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Types.id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Book_types.id_type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ru-RU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Types.type</a:t>
            </a:r>
            <a:r>
              <a:rPr lang="ru-RU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'бумажный';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8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12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4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Вывести </a:t>
            </a:r>
            <a:r>
              <a:rPr lang="en-US" sz="36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id </a:t>
            </a:r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книги, которая содержит наибольшее количество томов</a:t>
            </a:r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</a:rPr>
              <a:t> </a:t>
            </a:r>
            <a:endParaRPr lang="ru-RU" sz="36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Books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Books_parts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Books_parts.id_book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Parts ON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Parts.id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Books_parts.id_part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COUNT(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Books.name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DESC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 1;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2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13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5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Вывести книги определенного автора</a:t>
            </a:r>
            <a:r>
              <a:rPr lang="ru-RU" sz="4000" b="1" dirty="0">
                <a:solidFill>
                  <a:schemeClr val="bg2"/>
                </a:solidFill>
                <a:effectLst/>
                <a:latin typeface="Monaco" pitchFamily="2" charset="0"/>
              </a:rPr>
              <a:t> </a:t>
            </a:r>
            <a:endParaRPr lang="ru-RU" sz="40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Books.name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Authors.name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Books.publishing_office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Books.year_publishing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Books.language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Books.annotation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Books</a:t>
            </a:r>
            <a:endParaRPr lang="ru-RU" sz="3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Book_authors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Book_authors.id_book</a:t>
            </a:r>
            <a:endParaRPr lang="ru-RU" sz="3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Authors ON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Authors.id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Book_authors.id_author</a:t>
            </a:r>
            <a:endParaRPr lang="ru-RU" sz="3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Authors.name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ru-RU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Карл Поппер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';</a:t>
            </a:r>
            <a:endParaRPr lang="ru-RU" sz="3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4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14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6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Вывести книги, изданные в 2020 году</a:t>
            </a:r>
            <a:r>
              <a:rPr lang="ru-RU" sz="4000" b="1" dirty="0">
                <a:solidFill>
                  <a:schemeClr val="bg2"/>
                </a:solidFill>
                <a:effectLst/>
                <a:latin typeface="Monaco" pitchFamily="2" charset="0"/>
              </a:rPr>
              <a:t> </a:t>
            </a:r>
            <a:endParaRPr lang="ru-RU" sz="40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Books.id,Books.name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Books.publishing_office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Books.year_publishing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Books.language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Books.annotation</a:t>
            </a:r>
            <a:r>
              <a:rPr lang="en-US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Books</a:t>
            </a:r>
            <a:endParaRPr lang="ru-RU" sz="3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ru-RU" sz="3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Books.year_publishing</a:t>
            </a:r>
            <a:r>
              <a:rPr lang="ru-RU" sz="3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2020;</a:t>
            </a:r>
            <a:endParaRPr lang="ru-RU" sz="3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6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15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7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Вывести книги, относящиеся к категории "Учебная литература"</a:t>
            </a:r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</a:rPr>
              <a:t> </a:t>
            </a:r>
            <a:endParaRPr lang="ru-RU" sz="36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Books.id,Books.name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Books.publishing_office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Books.year_publishing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Books.language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Books.annotation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Categories.name_category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Categories.name_section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Books 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Book_categories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Book_categories.id_book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Categories ON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Book_categories.id_category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Categories.id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8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Categories.name_category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'</a:t>
            </a:r>
            <a:r>
              <a:rPr lang="ru-RU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Учебная литература</a:t>
            </a:r>
            <a:r>
              <a:rPr lang="en-US" sz="28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';</a:t>
            </a:r>
            <a:endParaRPr lang="ru-RU" sz="28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58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16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8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Вывести все книги, оригиналы которых есть в каталоге</a:t>
            </a:r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</a:rPr>
              <a:t> </a:t>
            </a:r>
            <a:endParaRPr lang="ru-RU" sz="36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Books.name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Books.publishing_office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Books.year_publishing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Books.language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Books.annotation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Books </a:t>
            </a:r>
            <a:b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Origin_links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Origin_links.id_transl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9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17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9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Рассчитать количество книг, выпущенных каждым издательство</a:t>
            </a:r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</a:rPr>
              <a:t> </a:t>
            </a:r>
            <a:endParaRPr lang="ru-RU" sz="36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Books.publishing_office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COUNT(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FROM Books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Books.publishing_office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COUNT(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DESC;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0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18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10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Вывести книги с определенным словом («жизнь») в аннотации</a:t>
            </a:r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</a:rPr>
              <a:t> </a:t>
            </a:r>
            <a:endParaRPr lang="ru-RU" sz="36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Books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Books.annotation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LIKE '%</a:t>
            </a:r>
            <a:r>
              <a:rPr lang="ru-RU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жизнь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%'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OR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Books.annotation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LIKE '%</a:t>
            </a:r>
            <a:r>
              <a:rPr lang="ru-RU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жизни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%'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OR </a:t>
            </a:r>
            <a:r>
              <a:rPr lang="en-US" sz="36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Books.annotation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LIKE '%</a:t>
            </a:r>
            <a:r>
              <a:rPr lang="ru-RU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жизнью</a:t>
            </a:r>
            <a:r>
              <a:rPr lang="en-US" sz="36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%';</a:t>
            </a:r>
            <a:endParaRPr lang="ru-RU" sz="36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895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Графика, снимок экрана, Красочность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335F32D-9BE4-B255-0005-191148F111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0176" y="3739480"/>
            <a:ext cx="9590048" cy="750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Спасибо за внимани</a:t>
            </a: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е!</a:t>
            </a:r>
            <a:endParaRPr lang="en-US" sz="5400" b="1" dirty="0">
              <a:latin typeface="Monaco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B2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40871" y="531874"/>
            <a:ext cx="7090542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План работы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253342" y="2786089"/>
            <a:ext cx="4210952" cy="16641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ru-RU" sz="1750" dirty="0">
                <a:solidFill>
                  <a:srgbClr val="CAD6DE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Выбрать и описать предметную область</a:t>
            </a:r>
            <a:endParaRPr lang="en-US" sz="1750" dirty="0">
              <a:latin typeface="Monaco" pitchFamily="2" charset="0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E473B6FA-DDD7-30A3-6AE2-4EA58A9126DD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8" dirty="0">
              <a:latin typeface="Monaco" pitchFamily="2" charset="0"/>
            </a:endParaRPr>
          </a:p>
        </p:txBody>
      </p:sp>
      <p:pic>
        <p:nvPicPr>
          <p:cNvPr id="22" name="Рисунок 21" descr="Пользователь со сплошной заливкой">
            <a:extLst>
              <a:ext uri="{FF2B5EF4-FFF2-40B4-BE49-F238E27FC236}">
                <a16:creationId xmlns:a16="http://schemas.microsoft.com/office/drawing/2014/main" id="{AFDCDA9E-F373-C4BB-C6BA-5EE4C649A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1288" y="4717613"/>
            <a:ext cx="779830" cy="762488"/>
          </a:xfrm>
          <a:prstGeom prst="rect">
            <a:avLst/>
          </a:prstGeom>
        </p:spPr>
      </p:pic>
      <p:pic>
        <p:nvPicPr>
          <p:cNvPr id="24" name="Рисунок 23" descr="База данных со сплошной заливкой">
            <a:extLst>
              <a:ext uri="{FF2B5EF4-FFF2-40B4-BE49-F238E27FC236}">
                <a16:creationId xmlns:a16="http://schemas.microsoft.com/office/drawing/2014/main" id="{D18DA220-953D-E5BF-C8C1-DF0FBDA90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515" y="1968733"/>
            <a:ext cx="1070354" cy="762488"/>
          </a:xfrm>
          <a:prstGeom prst="rect">
            <a:avLst/>
          </a:prstGeom>
        </p:spPr>
      </p:pic>
      <p:pic>
        <p:nvPicPr>
          <p:cNvPr id="28" name="Рисунок 27" descr="Таблица со сплошной заливкой">
            <a:extLst>
              <a:ext uri="{FF2B5EF4-FFF2-40B4-BE49-F238E27FC236}">
                <a16:creationId xmlns:a16="http://schemas.microsoft.com/office/drawing/2014/main" id="{7370F666-6F71-D86E-56A3-87D12E2DD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492" y="4510144"/>
            <a:ext cx="914400" cy="914400"/>
          </a:xfrm>
          <a:prstGeom prst="rect">
            <a:avLst/>
          </a:prstGeom>
        </p:spPr>
      </p:pic>
      <p:pic>
        <p:nvPicPr>
          <p:cNvPr id="34" name="Рисунок 33" descr="Сетевая диаграмма со сплошной заливкой">
            <a:extLst>
              <a:ext uri="{FF2B5EF4-FFF2-40B4-BE49-F238E27FC236}">
                <a16:creationId xmlns:a16="http://schemas.microsoft.com/office/drawing/2014/main" id="{E93B03EE-EA8E-9DA4-9BB3-130EE19FD0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1288" y="1963822"/>
            <a:ext cx="1070355" cy="762488"/>
          </a:xfrm>
          <a:prstGeom prst="rect">
            <a:avLst/>
          </a:prstGeom>
        </p:spPr>
      </p:pic>
      <p:sp>
        <p:nvSpPr>
          <p:cNvPr id="38" name="Text 2">
            <a:extLst>
              <a:ext uri="{FF2B5EF4-FFF2-40B4-BE49-F238E27FC236}">
                <a16:creationId xmlns:a16="http://schemas.microsoft.com/office/drawing/2014/main" id="{B7CD1225-024E-28DC-58E7-A2F4F7870B39}"/>
              </a:ext>
            </a:extLst>
          </p:cNvPr>
          <p:cNvSpPr/>
          <p:nvPr/>
        </p:nvSpPr>
        <p:spPr>
          <a:xfrm>
            <a:off x="9274629" y="2131266"/>
            <a:ext cx="4154440" cy="42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ru-RU" sz="28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Диаграммы</a:t>
            </a:r>
            <a:endParaRPr lang="en-US" sz="2800" b="1" dirty="0">
              <a:latin typeface="Monaco" pitchFamily="2" charset="0"/>
            </a:endParaRPr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FCA5A47F-0CB4-A50B-7802-287B5E554B6D}"/>
              </a:ext>
            </a:extLst>
          </p:cNvPr>
          <p:cNvSpPr/>
          <p:nvPr/>
        </p:nvSpPr>
        <p:spPr>
          <a:xfrm>
            <a:off x="9274629" y="2786090"/>
            <a:ext cx="4154441" cy="16641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ru-RU" sz="1750" dirty="0">
                <a:solidFill>
                  <a:srgbClr val="CAD6DE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Построить </a:t>
            </a:r>
            <a:r>
              <a:rPr lang="en-US" sz="1750" dirty="0">
                <a:solidFill>
                  <a:srgbClr val="CAD6DE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ER-</a:t>
            </a:r>
            <a:r>
              <a:rPr lang="ru-RU" sz="1750" dirty="0">
                <a:solidFill>
                  <a:srgbClr val="CAD6DE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диаграмму, реляционную модель, полную атрибутивную модель</a:t>
            </a:r>
            <a:endParaRPr lang="en-US" sz="1750" dirty="0">
              <a:latin typeface="Monaco" pitchFamily="2" charset="0"/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AD5E6CEE-DE2A-6A0D-EB72-6674CB73B3ED}"/>
              </a:ext>
            </a:extLst>
          </p:cNvPr>
          <p:cNvSpPr/>
          <p:nvPr/>
        </p:nvSpPr>
        <p:spPr>
          <a:xfrm>
            <a:off x="2253342" y="4784973"/>
            <a:ext cx="4210951" cy="318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ru-RU" sz="28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СУБД</a:t>
            </a:r>
            <a:endParaRPr lang="en-US" sz="2800" b="1" dirty="0">
              <a:latin typeface="Monaco" pitchFamily="2" charset="0"/>
            </a:endParaRPr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70E7F7F2-8212-2F5D-8EB0-4792C9C6A75D}"/>
              </a:ext>
            </a:extLst>
          </p:cNvPr>
          <p:cNvSpPr/>
          <p:nvPr/>
        </p:nvSpPr>
        <p:spPr>
          <a:xfrm>
            <a:off x="2253342" y="5424543"/>
            <a:ext cx="4210953" cy="16641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ru-RU" sz="1750" dirty="0">
                <a:solidFill>
                  <a:srgbClr val="CAD6DE"/>
                </a:solidFill>
                <a:latin typeface="Monaco" pitchFamily="2" charset="0"/>
                <a:ea typeface="Cabin" pitchFamily="34" charset="-122"/>
              </a:rPr>
              <a:t>Создать базу данных, используя </a:t>
            </a:r>
            <a:r>
              <a:rPr lang="en-US" sz="1750" dirty="0">
                <a:solidFill>
                  <a:srgbClr val="CAD6DE"/>
                </a:solidFill>
                <a:latin typeface="Monaco" pitchFamily="2" charset="0"/>
                <a:ea typeface="Cabin" pitchFamily="34" charset="-122"/>
              </a:rPr>
              <a:t>MySQL</a:t>
            </a:r>
            <a:endParaRPr lang="en-US" sz="1750" dirty="0">
              <a:latin typeface="Monaco" pitchFamily="2" charset="0"/>
            </a:endParaRPr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1773E598-BC7F-8D73-3B25-75A41926395D}"/>
              </a:ext>
            </a:extLst>
          </p:cNvPr>
          <p:cNvSpPr/>
          <p:nvPr/>
        </p:nvSpPr>
        <p:spPr>
          <a:xfrm>
            <a:off x="9082538" y="4722179"/>
            <a:ext cx="4337426" cy="762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ru-RU" sz="28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Запросы и их реализация</a:t>
            </a:r>
            <a:endParaRPr lang="en-US" sz="2800" b="1" dirty="0">
              <a:latin typeface="Monaco" pitchFamily="2" charset="0"/>
            </a:endParaRPr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E387CE6E-22DB-832D-8074-F41921AED1AA}"/>
              </a:ext>
            </a:extLst>
          </p:cNvPr>
          <p:cNvSpPr/>
          <p:nvPr/>
        </p:nvSpPr>
        <p:spPr>
          <a:xfrm>
            <a:off x="9274629" y="5424544"/>
            <a:ext cx="4337427" cy="16641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ru-RU" sz="1750" dirty="0">
                <a:solidFill>
                  <a:srgbClr val="CAD6DE"/>
                </a:solidFill>
                <a:latin typeface="Monaco" pitchFamily="2" charset="0"/>
                <a:ea typeface="Cabin" pitchFamily="34" charset="-122"/>
                <a:cs typeface="Cabin" pitchFamily="34" charset="-120"/>
              </a:rPr>
              <a:t>Описать типовые и нечасто встречающиеся запросы для выбранной предметной области и реализовать их</a:t>
            </a:r>
            <a:endParaRPr lang="en-US" sz="1750" dirty="0">
              <a:latin typeface="Monaco" pitchFamily="2" charset="0"/>
            </a:endParaRPr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95A5BBCD-D8DE-7129-A293-EB0827ADB547}"/>
              </a:ext>
            </a:extLst>
          </p:cNvPr>
          <p:cNvSpPr/>
          <p:nvPr/>
        </p:nvSpPr>
        <p:spPr>
          <a:xfrm>
            <a:off x="2176643" y="2131266"/>
            <a:ext cx="4154440" cy="42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ru-RU" sz="28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Предметная область</a:t>
            </a:r>
            <a:endParaRPr lang="en-US" sz="2800" b="1" dirty="0">
              <a:latin typeface="Monaco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B2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333769" y="280371"/>
            <a:ext cx="7477601" cy="1557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ru-RU" sz="4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Описание выбранной предметной области</a:t>
            </a:r>
            <a:endParaRPr lang="en-US" sz="4400" b="1" dirty="0">
              <a:latin typeface="Monaco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056400" y="3581497"/>
            <a:ext cx="8113853" cy="10666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2400" dirty="0">
              <a:latin typeface="Monaco" pitchFamily="2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6F635858-8566-7F38-D20E-8D44C445B841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3</a:t>
            </a:r>
            <a:endParaRPr lang="en-US" sz="2058" dirty="0">
              <a:latin typeface="Monaco" pitchFamily="2" charset="0"/>
            </a:endParaRPr>
          </a:p>
        </p:txBody>
      </p:sp>
      <p:pic>
        <p:nvPicPr>
          <p:cNvPr id="12" name="Рисунок 11" descr="Изображение выглядит как Графика, снимок экрана, вод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35732BC-6CBD-E0AF-6A50-CDC41115B5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654"/>
          <a:stretch/>
        </p:blipFill>
        <p:spPr>
          <a:xfrm>
            <a:off x="0" y="0"/>
            <a:ext cx="5517075" cy="8229600"/>
          </a:xfrm>
          <a:prstGeom prst="rect">
            <a:avLst/>
          </a:prstGeom>
          <a:solidFill>
            <a:srgbClr val="0C998A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2C78E7-D18F-BE6F-6BBC-549A8049BE3D}"/>
              </a:ext>
            </a:extLst>
          </p:cNvPr>
          <p:cNvSpPr txBox="1"/>
          <p:nvPr/>
        </p:nvSpPr>
        <p:spPr>
          <a:xfrm>
            <a:off x="6333769" y="1991147"/>
            <a:ext cx="7477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Monaco" pitchFamily="2" charset="0"/>
              </a:rPr>
              <a:t>Задача: </a:t>
            </a: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создание программного комплекса для поддержки книжного каталога для хранения информации и обеспечения удобного и быстрого поиска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2BF37-3827-BA7F-F608-FD12DBB0C31F}"/>
              </a:ext>
            </a:extLst>
          </p:cNvPr>
          <p:cNvSpPr txBox="1"/>
          <p:nvPr/>
        </p:nvSpPr>
        <p:spPr>
          <a:xfrm>
            <a:off x="6333768" y="3713990"/>
            <a:ext cx="7477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aco" pitchFamily="2" charset="0"/>
              </a:rPr>
              <a:t>Набор информации, хранимый о книге:</a:t>
            </a:r>
          </a:p>
          <a:p>
            <a:pPr marL="903288" indent="-366713" algn="just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aco" pitchFamily="2" charset="0"/>
              </a:rPr>
              <a:t>id</a:t>
            </a:r>
          </a:p>
          <a:p>
            <a:pPr marL="903288" indent="-366713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название </a:t>
            </a:r>
          </a:p>
          <a:p>
            <a:pPr marL="903288" indent="-366713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издательство</a:t>
            </a:r>
          </a:p>
          <a:p>
            <a:pPr marL="903288" indent="-366713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год выпуска</a:t>
            </a:r>
          </a:p>
          <a:p>
            <a:pPr marL="903288" indent="-366713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язык</a:t>
            </a:r>
          </a:p>
          <a:p>
            <a:pPr marL="903288" indent="-366713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аннотация</a:t>
            </a:r>
          </a:p>
          <a:p>
            <a:pPr marL="903288" indent="-366713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том</a:t>
            </a:r>
          </a:p>
          <a:p>
            <a:pPr marL="903288" indent="-366713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автор</a:t>
            </a:r>
          </a:p>
          <a:p>
            <a:pPr marL="903288" indent="-366713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тип</a:t>
            </a:r>
          </a:p>
          <a:p>
            <a:pPr marL="903288" indent="-366713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Monaco" pitchFamily="2" charset="0"/>
              </a:rPr>
              <a:t>ссылка на оригинал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6">
            <a:extLst>
              <a:ext uri="{FF2B5EF4-FFF2-40B4-BE49-F238E27FC236}">
                <a16:creationId xmlns:a16="http://schemas.microsoft.com/office/drawing/2014/main" id="{1608E47C-15E4-C26C-3D18-913392C6DEA5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4</a:t>
            </a:r>
            <a:endParaRPr lang="en-US" sz="2058" dirty="0">
              <a:latin typeface="Monaco" pitchFamily="2" charset="0"/>
            </a:endParaRPr>
          </a:p>
        </p:txBody>
      </p:sp>
      <p:pic>
        <p:nvPicPr>
          <p:cNvPr id="8" name="Рисунок 7" descr="Изображение выглядит как Графика, Красочность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6FD6BB6F-B7D9-BACD-84AB-D20C027331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928842" y="-2"/>
            <a:ext cx="1701558" cy="4114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955384-FB6D-F08B-2523-3092E85F13FF}"/>
              </a:ext>
            </a:extLst>
          </p:cNvPr>
          <p:cNvSpPr txBox="1"/>
          <p:nvPr/>
        </p:nvSpPr>
        <p:spPr>
          <a:xfrm>
            <a:off x="2142670" y="2314305"/>
            <a:ext cx="10354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Monaco" pitchFamily="2" charset="0"/>
              </a:rPr>
              <a:t>Предметная область была выбрана из предложенных – «Каталог». Примером использования подобной базы данных является любой сайт книжного магазина. </a:t>
            </a:r>
            <a:endParaRPr lang="ru-RU" sz="2400" dirty="0">
              <a:solidFill>
                <a:schemeClr val="bg1"/>
              </a:solidFill>
              <a:latin typeface="Monaco" pitchFamily="2" charset="0"/>
            </a:endParaRPr>
          </a:p>
        </p:txBody>
      </p:sp>
      <p:pic>
        <p:nvPicPr>
          <p:cNvPr id="4" name="Рисунок 3" descr="База данных со сплошной заливкой">
            <a:extLst>
              <a:ext uri="{FF2B5EF4-FFF2-40B4-BE49-F238E27FC236}">
                <a16:creationId xmlns:a16="http://schemas.microsoft.com/office/drawing/2014/main" id="{D3DAD2E3-90B6-876C-ABF3-2151FF95E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51" y="2533226"/>
            <a:ext cx="1070354" cy="76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85169-1A83-F89C-BFD9-502B8FF67CE3}"/>
              </a:ext>
            </a:extLst>
          </p:cNvPr>
          <p:cNvSpPr txBox="1"/>
          <p:nvPr/>
        </p:nvSpPr>
        <p:spPr>
          <a:xfrm>
            <a:off x="2138135" y="4149057"/>
            <a:ext cx="10354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Monaco" pitchFamily="2" charset="0"/>
              </a:rPr>
              <a:t>У каждой книги есть свои категория и раздел, категория может быть одна,  разделов может быть несколько. Категории: художественная литература, научно-популярная литература, учебная литература. Разделы у каждой категории разные,  всего 25 разделов.</a:t>
            </a:r>
            <a:endParaRPr lang="ru-RU" sz="2400" dirty="0">
              <a:solidFill>
                <a:schemeClr val="bg1"/>
              </a:solidFill>
              <a:latin typeface="Monaco" pitchFamily="2" charset="0"/>
            </a:endParaRPr>
          </a:p>
        </p:txBody>
      </p:sp>
      <p:pic>
        <p:nvPicPr>
          <p:cNvPr id="6" name="Рисунок 5" descr="База данных со сплошной заливкой">
            <a:extLst>
              <a:ext uri="{FF2B5EF4-FFF2-40B4-BE49-F238E27FC236}">
                <a16:creationId xmlns:a16="http://schemas.microsoft.com/office/drawing/2014/main" id="{B4251475-9D07-848C-9C55-CEC1C7D54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16" y="4367978"/>
            <a:ext cx="1070354" cy="762488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7550D272-1F25-8AC2-EDA1-50CDE0AEAB63}"/>
              </a:ext>
            </a:extLst>
          </p:cNvPr>
          <p:cNvSpPr/>
          <p:nvPr/>
        </p:nvSpPr>
        <p:spPr>
          <a:xfrm>
            <a:off x="440870" y="531874"/>
            <a:ext cx="8600387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Описание выбранной предметной</a:t>
            </a:r>
          </a:p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области</a:t>
            </a:r>
            <a:endParaRPr lang="en-US" sz="54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71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6">
            <a:extLst>
              <a:ext uri="{FF2B5EF4-FFF2-40B4-BE49-F238E27FC236}">
                <a16:creationId xmlns:a16="http://schemas.microsoft.com/office/drawing/2014/main" id="{1608E47C-15E4-C26C-3D18-913392C6DEA5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5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877BCCF-94B0-32FA-990B-7E0B715A52A2}"/>
              </a:ext>
            </a:extLst>
          </p:cNvPr>
          <p:cNvSpPr/>
          <p:nvPr/>
        </p:nvSpPr>
        <p:spPr>
          <a:xfrm>
            <a:off x="440870" y="531874"/>
            <a:ext cx="8600387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Диаграммы. </a:t>
            </a:r>
            <a:r>
              <a:rPr lang="en-US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ER-</a:t>
            </a: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диаграмма</a:t>
            </a:r>
            <a:endParaRPr lang="en-US" sz="5400" b="1" dirty="0">
              <a:latin typeface="Monaco" pitchFamily="2" charset="0"/>
            </a:endParaRPr>
          </a:p>
        </p:txBody>
      </p:sp>
      <p:pic>
        <p:nvPicPr>
          <p:cNvPr id="4" name="Рисунок 3" descr="Изображение выглядит как Графика, Красочность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02953F17-C41E-4347-06FB-0DF52871BF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928842" y="-2"/>
            <a:ext cx="1701558" cy="4114801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114007B-C974-A113-3E5D-9A0A6C4D30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1591" t="14403" r="50000" b="46222"/>
          <a:stretch/>
        </p:blipFill>
        <p:spPr>
          <a:xfrm>
            <a:off x="0" y="4772722"/>
            <a:ext cx="1204332" cy="345687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BE650A1-5B1B-DC07-865C-F134B2A5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40" y="1618227"/>
            <a:ext cx="8794678" cy="542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2EAA78-021A-0B00-5E25-6C64789CDC21}"/>
              </a:ext>
            </a:extLst>
          </p:cNvPr>
          <p:cNvSpPr txBox="1"/>
          <p:nvPr/>
        </p:nvSpPr>
        <p:spPr>
          <a:xfrm>
            <a:off x="4374365" y="187661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оригинал</a:t>
            </a:r>
          </a:p>
        </p:txBody>
      </p:sp>
    </p:spTree>
    <p:extLst>
      <p:ext uri="{BB962C8B-B14F-4D97-AF65-F5344CB8AC3E}">
        <p14:creationId xmlns:p14="http://schemas.microsoft.com/office/powerpoint/2010/main" val="77203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6">
            <a:extLst>
              <a:ext uri="{FF2B5EF4-FFF2-40B4-BE49-F238E27FC236}">
                <a16:creationId xmlns:a16="http://schemas.microsoft.com/office/drawing/2014/main" id="{1608E47C-15E4-C26C-3D18-913392C6DEA5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6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877BCCF-94B0-32FA-990B-7E0B715A52A2}"/>
              </a:ext>
            </a:extLst>
          </p:cNvPr>
          <p:cNvSpPr/>
          <p:nvPr/>
        </p:nvSpPr>
        <p:spPr>
          <a:xfrm>
            <a:off x="440870" y="331468"/>
            <a:ext cx="1360533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Диаграммы. </a:t>
            </a:r>
          </a:p>
          <a:p>
            <a:pPr marL="0" indent="0"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Сущности и связи </a:t>
            </a:r>
            <a:r>
              <a:rPr lang="en-US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ER-</a:t>
            </a: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диаграммы</a:t>
            </a:r>
            <a:endParaRPr lang="en-US" sz="5400" b="1" dirty="0">
              <a:latin typeface="Monaco" pitchFamily="2" charset="0"/>
            </a:endParaRPr>
          </a:p>
        </p:txBody>
      </p:sp>
      <p:pic>
        <p:nvPicPr>
          <p:cNvPr id="4" name="Рисунок 3" descr="Изображение выглядит как Графика, Красочность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02953F17-C41E-4347-06FB-0DF52871BF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928842" y="-2"/>
            <a:ext cx="1701558" cy="4114801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114007B-C974-A113-3E5D-9A0A6C4D30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1591" t="14403" r="50000" b="46222"/>
          <a:stretch/>
        </p:blipFill>
        <p:spPr>
          <a:xfrm>
            <a:off x="0" y="4772722"/>
            <a:ext cx="1204332" cy="3456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E0D0BC-1C31-5BD9-7F09-439B29E0F401}"/>
              </a:ext>
            </a:extLst>
          </p:cNvPr>
          <p:cNvSpPr txBox="1"/>
          <p:nvPr/>
        </p:nvSpPr>
        <p:spPr>
          <a:xfrm>
            <a:off x="3007974" y="2428714"/>
            <a:ext cx="9646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aco"/>
                <a:ea typeface="Verdana" panose="020B0604030504040204" pitchFamily="34" charset="0"/>
                <a:cs typeface="Helvetica" panose="020B0604020202020204" pitchFamily="34" charset="0"/>
              </a:rPr>
              <a:t>Категории, авторы и типы были выделены в отдельные сущности, так как у одной книги может быть несколько авторов, типов, категорий (обязательно хотя бы один). Также у категории, автора и типа есть хотя бы одна книга.</a:t>
            </a:r>
            <a:endParaRPr lang="ru-RU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16ED8-8C81-8D26-9F5F-834269F22BCA}"/>
              </a:ext>
            </a:extLst>
          </p:cNvPr>
          <p:cNvSpPr txBox="1"/>
          <p:nvPr/>
        </p:nvSpPr>
        <p:spPr>
          <a:xfrm>
            <a:off x="3007973" y="4207393"/>
            <a:ext cx="9646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aco"/>
                <a:ea typeface="Verdana" panose="020B0604030504040204" pitchFamily="34" charset="0"/>
                <a:cs typeface="Helvetica" panose="020B0604020202020204" pitchFamily="34" charset="0"/>
              </a:rPr>
              <a:t>Том был выделен в отдельную сущность, так как в книге может быть собрано несколько томов, необязательно хоть один, если произведение не разделено на тома, поэтому связь необязательная. </a:t>
            </a:r>
            <a:endParaRPr lang="ru-RU" sz="24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Рисунок 8" descr="Сетевая диаграмма со сплошной заливкой">
            <a:extLst>
              <a:ext uri="{FF2B5EF4-FFF2-40B4-BE49-F238E27FC236}">
                <a16:creationId xmlns:a16="http://schemas.microsoft.com/office/drawing/2014/main" id="{5E644B57-77DE-C3EF-E373-80013487C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348" y="4368555"/>
            <a:ext cx="1070355" cy="762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F32D7F-C9C4-EB56-4D1F-E79E4B0FC6F4}"/>
              </a:ext>
            </a:extLst>
          </p:cNvPr>
          <p:cNvSpPr txBox="1"/>
          <p:nvPr/>
        </p:nvSpPr>
        <p:spPr>
          <a:xfrm>
            <a:off x="3007973" y="5900634"/>
            <a:ext cx="9646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aco"/>
                <a:ea typeface="Verdana" panose="020B0604030504040204" pitchFamily="34" charset="0"/>
                <a:cs typeface="Helvetica" panose="020B0604020202020204" pitchFamily="34" charset="0"/>
              </a:rPr>
              <a:t>У оригинала книги может быть несколько переводов книги в данном каталоге, но у каждого перевода может быть только один оригинал.</a:t>
            </a:r>
            <a:endParaRPr lang="ru-RU" sz="2400" dirty="0"/>
          </a:p>
        </p:txBody>
      </p:sp>
      <p:pic>
        <p:nvPicPr>
          <p:cNvPr id="14" name="Рисунок 13" descr="Сетевая диаграмма со сплошной заливкой">
            <a:extLst>
              <a:ext uri="{FF2B5EF4-FFF2-40B4-BE49-F238E27FC236}">
                <a16:creationId xmlns:a16="http://schemas.microsoft.com/office/drawing/2014/main" id="{8C03AE83-F8CE-F984-1BA5-700CB3690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348" y="2832300"/>
            <a:ext cx="1070355" cy="762488"/>
          </a:xfrm>
          <a:prstGeom prst="rect">
            <a:avLst/>
          </a:prstGeom>
        </p:spPr>
      </p:pic>
      <p:pic>
        <p:nvPicPr>
          <p:cNvPr id="15" name="Рисунок 14" descr="Сетевая диаграмма со сплошной заливкой">
            <a:extLst>
              <a:ext uri="{FF2B5EF4-FFF2-40B4-BE49-F238E27FC236}">
                <a16:creationId xmlns:a16="http://schemas.microsoft.com/office/drawing/2014/main" id="{9BF1D23B-AFAD-54C4-217B-CD4EC051A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348" y="5900634"/>
            <a:ext cx="1070355" cy="7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6">
            <a:extLst>
              <a:ext uri="{FF2B5EF4-FFF2-40B4-BE49-F238E27FC236}">
                <a16:creationId xmlns:a16="http://schemas.microsoft.com/office/drawing/2014/main" id="{1608E47C-15E4-C26C-3D18-913392C6DEA5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7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877BCCF-94B0-32FA-990B-7E0B715A52A2}"/>
              </a:ext>
            </a:extLst>
          </p:cNvPr>
          <p:cNvSpPr/>
          <p:nvPr/>
        </p:nvSpPr>
        <p:spPr>
          <a:xfrm>
            <a:off x="440870" y="531874"/>
            <a:ext cx="1087482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Диаграммы. Реляционная модель</a:t>
            </a:r>
            <a:endParaRPr lang="en-US" sz="5400" b="1" dirty="0">
              <a:latin typeface="Monaco" pitchFamily="2" charset="0"/>
            </a:endParaRPr>
          </a:p>
        </p:txBody>
      </p:sp>
      <p:pic>
        <p:nvPicPr>
          <p:cNvPr id="8" name="Рисунок 7" descr="Изображение выглядит как Графика, Красочность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6FD6BB6F-B7D9-BACD-84AB-D20C027331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928842" y="-2"/>
            <a:ext cx="1701558" cy="4114801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C792DDD-4B61-CBCB-E307-C0549257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08" y="1461723"/>
            <a:ext cx="10587185" cy="60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655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6">
            <a:extLst>
              <a:ext uri="{FF2B5EF4-FFF2-40B4-BE49-F238E27FC236}">
                <a16:creationId xmlns:a16="http://schemas.microsoft.com/office/drawing/2014/main" id="{1608E47C-15E4-C26C-3D18-913392C6DEA5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8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877BCCF-94B0-32FA-990B-7E0B715A52A2}"/>
              </a:ext>
            </a:extLst>
          </p:cNvPr>
          <p:cNvSpPr/>
          <p:nvPr/>
        </p:nvSpPr>
        <p:spPr>
          <a:xfrm>
            <a:off x="440870" y="320857"/>
            <a:ext cx="1439501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Диаграммы. Полная атрибутивная</a:t>
            </a:r>
            <a:r>
              <a:rPr lang="en-US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модель</a:t>
            </a:r>
            <a:endParaRPr lang="en-US" sz="5400" b="1" dirty="0">
              <a:latin typeface="Monaco" pitchFamily="2" charset="0"/>
            </a:endParaRPr>
          </a:p>
        </p:txBody>
      </p:sp>
      <p:pic>
        <p:nvPicPr>
          <p:cNvPr id="8" name="Рисунок 7" descr="Изображение выглядит как Графика, Красочность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6FD6BB6F-B7D9-BACD-84AB-D20C027331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928842" y="-2"/>
            <a:ext cx="1701558" cy="4114801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1E5CF1F-642A-2FA3-C689-9697A207CF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1591" t="14403" r="50000" b="46222"/>
          <a:stretch/>
        </p:blipFill>
        <p:spPr>
          <a:xfrm>
            <a:off x="0" y="4772722"/>
            <a:ext cx="1204332" cy="3456878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C73D8EC-B272-7EDD-4BE1-234B6918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952" y="1846861"/>
            <a:ext cx="7827164" cy="57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5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иний, вода, Бирюза&#10;&#10;Автоматически созданное описание">
            <a:extLst>
              <a:ext uri="{FF2B5EF4-FFF2-40B4-BE49-F238E27FC236}">
                <a16:creationId xmlns:a16="http://schemas.microsoft.com/office/drawing/2014/main" id="{0CA45EC9-015F-948B-5E00-9F4E948B7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34" y="0"/>
            <a:ext cx="14639033" cy="8234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76690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8" dirty="0">
              <a:latin typeface="Monaco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0559" y="5226963"/>
            <a:ext cx="948916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endParaRPr lang="en-US" sz="1750" dirty="0">
              <a:latin typeface="Monaco" pitchFamily="2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2EEFD84-8F44-D751-2C00-7100AA5FC2BC}"/>
              </a:ext>
            </a:extLst>
          </p:cNvPr>
          <p:cNvSpPr/>
          <p:nvPr/>
        </p:nvSpPr>
        <p:spPr>
          <a:xfrm>
            <a:off x="13631594" y="7652825"/>
            <a:ext cx="801858" cy="422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ru-RU" sz="2058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</a:rPr>
              <a:t>9</a:t>
            </a:r>
            <a:endParaRPr lang="en-US" sz="2058" dirty="0">
              <a:latin typeface="Monaco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0484C3F-83D6-723C-8FD7-21E64B3DDA37}"/>
              </a:ext>
            </a:extLst>
          </p:cNvPr>
          <p:cNvSpPr/>
          <p:nvPr/>
        </p:nvSpPr>
        <p:spPr>
          <a:xfrm>
            <a:off x="440871" y="531874"/>
            <a:ext cx="994271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5400" b="1" dirty="0">
                <a:solidFill>
                  <a:srgbClr val="FFFFFF"/>
                </a:solidFill>
                <a:latin typeface="Monaco" pitchFamily="2" charset="0"/>
                <a:ea typeface="Unbounded" pitchFamily="34" charset="-122"/>
                <a:cs typeface="Unbounded" pitchFamily="34" charset="-120"/>
              </a:rPr>
              <a:t>Запрос 1</a:t>
            </a:r>
            <a:endParaRPr lang="en-US" sz="5400" b="1" dirty="0">
              <a:latin typeface="Monaco" pitchFamily="2" charset="0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EFF70669-E6E4-E64F-BCE2-45FB78240CB3}"/>
              </a:ext>
            </a:extLst>
          </p:cNvPr>
          <p:cNvSpPr/>
          <p:nvPr/>
        </p:nvSpPr>
        <p:spPr>
          <a:xfrm>
            <a:off x="800751" y="1417927"/>
            <a:ext cx="13020261" cy="1134799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solidFill>
                  <a:schemeClr val="bg2"/>
                </a:solidFill>
                <a:effectLst/>
                <a:latin typeface="Monaco" pitchFamily="2" charset="0"/>
                <a:ea typeface="Aptos" panose="020B0004020202020204" pitchFamily="34" charset="0"/>
              </a:rPr>
              <a:t>Вывести полную информацию о книге по названию</a:t>
            </a:r>
            <a:endParaRPr lang="ru-RU" sz="3600" b="1" dirty="0">
              <a:solidFill>
                <a:schemeClr val="bg2"/>
              </a:solidFill>
              <a:latin typeface="Monaco" pitchFamily="2" charset="0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46B4AD0-1B6E-4A74-3692-2AEB6526ECF9}"/>
              </a:ext>
            </a:extLst>
          </p:cNvPr>
          <p:cNvSpPr/>
          <p:nvPr/>
        </p:nvSpPr>
        <p:spPr>
          <a:xfrm>
            <a:off x="800750" y="2889645"/>
            <a:ext cx="13020261" cy="4703852"/>
          </a:xfrm>
          <a:prstGeom prst="roundRect">
            <a:avLst/>
          </a:prstGeom>
          <a:solidFill>
            <a:srgbClr val="0A7182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Books.name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Authors.name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Books.publishing_office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Books.year_publishing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Books.language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Books.annotation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Categories.name_category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Categories.name_section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Types.type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Books</a:t>
            </a:r>
            <a:endParaRPr lang="ru-RU" sz="2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Book_categories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Book_categories.id_book</a:t>
            </a:r>
            <a:endParaRPr lang="ru-RU" sz="2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Book_authors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Book_authors.id_book</a:t>
            </a:r>
            <a:endParaRPr lang="ru-RU" sz="2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Book_types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Books.id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Book_types.id_book</a:t>
            </a:r>
            <a:endParaRPr lang="ru-RU" sz="2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Categories ON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Categories.id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Book_categories.id_category</a:t>
            </a:r>
            <a:endParaRPr lang="ru-RU" sz="2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Authors ON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Authors.id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Book_authors.id_author</a:t>
            </a:r>
            <a:endParaRPr lang="ru-RU" sz="2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Types ON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Types.id</a:t>
            </a:r>
            <a:r>
              <a:rPr lang="en-US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Book_types.id_type</a:t>
            </a:r>
            <a:endParaRPr lang="ru-RU" sz="2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ru-RU" sz="2200" kern="0" dirty="0" err="1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Books.name</a:t>
            </a:r>
            <a:r>
              <a:rPr lang="ru-RU" sz="2200" kern="0" dirty="0">
                <a:solidFill>
                  <a:schemeClr val="bg2"/>
                </a:solidFill>
                <a:effectLst/>
                <a:latin typeface="Monaco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'Электрический привод';</a:t>
            </a:r>
            <a:endParaRPr lang="ru-RU" sz="2200" kern="100" dirty="0">
              <a:solidFill>
                <a:schemeClr val="bg2"/>
              </a:solidFill>
              <a:effectLst/>
              <a:latin typeface="Monaco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1063</Words>
  <Application>Microsoft Office PowerPoint</Application>
  <PresentationFormat>Произвольный</PresentationFormat>
  <Paragraphs>137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Helvetica</vt:lpstr>
      <vt:lpstr>Monaco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Татьяна Осинина</cp:lastModifiedBy>
  <cp:revision>27</cp:revision>
  <dcterms:created xsi:type="dcterms:W3CDTF">2024-06-21T18:07:41Z</dcterms:created>
  <dcterms:modified xsi:type="dcterms:W3CDTF">2024-06-22T17:52:54Z</dcterms:modified>
</cp:coreProperties>
</file>